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9ECBC-8FA4-4920-8244-1A1D4FDDC813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303B7-D830-4A4F-8BF5-F0BFA1430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F280-78D1-4EB2-97B4-E964AC6A7DD0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8321-7544-479E-B526-24E126E32137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EF7F-F26F-4B87-914D-7AC38B12F154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CCE6-81F7-43A0-BFAF-533FB0EBDF1F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5560A-7FC8-46D2-9A2D-D86E8204C022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A6E67-7F3B-426E-B976-4416E1FC0CD9}" type="datetime1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11057-9A15-4D44-8DF9-4A95B77CB0D4}" type="datetime1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9837-3BFA-4E4C-9EDF-A8CB51546B4E}" type="datetime1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E926-3752-47FB-B73C-8BC307F2B989}" type="datetime1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73F55-D5CD-4DC3-B1C4-564CEDC8D9C9}" type="datetime1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2822-AECA-4483-9549-74519251F20D}" type="datetime1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B4CB2-C7C4-402A-A01F-14C04B1EA5B4}" type="datetime1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FNAL beam test results update</a:t>
            </a:r>
            <a:br>
              <a:rPr lang="en-US" dirty="0" smtClean="0"/>
            </a:br>
            <a:r>
              <a:rPr lang="en-US" dirty="0"/>
              <a:t>-</a:t>
            </a:r>
            <a:r>
              <a:rPr lang="en-US" sz="3000" dirty="0" smtClean="0"/>
              <a:t>Zigzag GEM resolution </a:t>
            </a:r>
            <a:r>
              <a:rPr lang="en-US" sz="3000" dirty="0" smtClean="0"/>
              <a:t>update</a:t>
            </a:r>
            <a:endParaRPr lang="en-US" sz="3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13175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04/21/2014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42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38200" y="1002268"/>
            <a:ext cx="7543800" cy="4853464"/>
            <a:chOff x="0" y="609600"/>
            <a:chExt cx="7543800" cy="4853464"/>
          </a:xfrm>
        </p:grpSpPr>
        <p:pic>
          <p:nvPicPr>
            <p:cNvPr id="1026" name="Picture 2" descr="E:\FNAL_Beam_Test\Tracking_20140328_CMSZZ_posScan\Improved_alignment\sector4_middle\Vs_X\all_Y_23_45.3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/>
          </p:blipFill>
          <p:spPr bwMode="auto">
            <a:xfrm>
              <a:off x="0" y="609600"/>
              <a:ext cx="3733800" cy="449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34"/>
            <a:stretch/>
          </p:blipFill>
          <p:spPr bwMode="auto">
            <a:xfrm>
              <a:off x="3810000" y="609600"/>
              <a:ext cx="3733800" cy="2295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2857500"/>
              <a:ext cx="3733800" cy="2324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0" y="5017532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CC"/>
                  </a:solidFill>
                </a:rPr>
                <a:t>fixed Y, iterate on X</a:t>
              </a:r>
              <a:endParaRPr lang="en-US" dirty="0">
                <a:solidFill>
                  <a:srgbClr val="0000CC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66800" y="9144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Residual sigma vs. X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143000" y="3140008"/>
                  <a:ext cx="1295400" cy="669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track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dirty="0" smtClean="0">
                      <a:solidFill>
                        <a:srgbClr val="FF0000"/>
                      </a:solidFill>
                    </a:rPr>
                    <a:t> in </a:t>
                  </a:r>
                  <a:r>
                    <a:rPr lang="el-GR" dirty="0" smtClean="0">
                      <a:solidFill>
                        <a:srgbClr val="FF0000"/>
                      </a:solidFill>
                    </a:rPr>
                    <a:t>ϕ</a:t>
                  </a:r>
                  <a:r>
                    <a:rPr lang="en-US" dirty="0" smtClean="0">
                      <a:solidFill>
                        <a:srgbClr val="FF0000"/>
                      </a:solidFill>
                    </a:rPr>
                    <a:t> vs. X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3000" y="3140008"/>
                  <a:ext cx="1295400" cy="66999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3756" t="-4587" b="-110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5867400" y="12192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Residual mean vs. Y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876800" y="3124200"/>
                  <a:ext cx="1295400" cy="669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0000"/>
                      </a:solidFill>
                    </a:rPr>
                    <a:t>track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dirty="0" smtClean="0">
                      <a:solidFill>
                        <a:srgbClr val="FF0000"/>
                      </a:solidFill>
                    </a:rPr>
                    <a:t> in </a:t>
                  </a:r>
                  <a:r>
                    <a:rPr lang="el-GR" dirty="0" smtClean="0">
                      <a:solidFill>
                        <a:srgbClr val="FF0000"/>
                      </a:solidFill>
                    </a:rPr>
                    <a:t>ϕ</a:t>
                  </a:r>
                  <a:r>
                    <a:rPr lang="en-US" dirty="0" smtClean="0">
                      <a:solidFill>
                        <a:srgbClr val="FF0000"/>
                      </a:solidFill>
                    </a:rPr>
                    <a:t> vs. Y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6800" y="3124200"/>
                  <a:ext cx="1295400" cy="66999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4245" t="-4545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/>
            <p:cNvSpPr txBox="1"/>
            <p:nvPr/>
          </p:nvSpPr>
          <p:spPr>
            <a:xfrm>
              <a:off x="3810000" y="5093732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CC"/>
                  </a:solidFill>
                </a:rPr>
                <a:t>fixed X, iterate on Y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62000" y="1524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Alignment method – (X, Y) offset</a:t>
            </a:r>
            <a:endParaRPr lang="en-US" sz="30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943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fit on each plot, the </a:t>
            </a:r>
            <a:r>
              <a:rPr lang="en-US" dirty="0" smtClean="0">
                <a:solidFill>
                  <a:srgbClr val="0000CC"/>
                </a:solidFill>
              </a:rPr>
              <a:t>minimal point of parabolic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 smtClean="0">
                <a:solidFill>
                  <a:srgbClr val="0000CC"/>
                </a:solidFill>
              </a:rPr>
              <a:t>0-residual mean point </a:t>
            </a:r>
            <a:r>
              <a:rPr lang="en-US" dirty="0" smtClean="0">
                <a:solidFill>
                  <a:srgbClr val="FF0000"/>
                </a:solidFill>
              </a:rPr>
              <a:t>can give (X, Y) offset group.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541AF8F7-1B2C-4377-A738-1EA9E707398D}" type="datetime1">
              <a:rPr lang="en-US" sz="1600" smtClean="0"/>
              <a:t>4/21/2014</a:t>
            </a:fld>
            <a:endParaRPr lang="en-US" sz="160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smtClean="0"/>
              <a:pPr/>
              <a:t>2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83198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FNAL_Beam_Test\Tracking_20140328_CMSZZ_posScan\Improved_alignment\sector4_middle\XY_optimize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9" r="6040"/>
          <a:stretch/>
        </p:blipFill>
        <p:spPr bwMode="auto">
          <a:xfrm>
            <a:off x="34636" y="1143000"/>
            <a:ext cx="461356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1524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Alignment method – (X, Y) and rotation</a:t>
            </a:r>
            <a:endParaRPr lang="en-US" sz="30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E:\FNAL_Beam_Test\Tracking_20140328_CMSZZ_posScan\Improved_alignment\sector4_middle\Chi2_vs_angle_atX_-1744.937_Y_45.117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8" r="8774"/>
          <a:stretch/>
        </p:blipFill>
        <p:spPr bwMode="auto">
          <a:xfrm>
            <a:off x="4745182" y="1143001"/>
            <a:ext cx="4398818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636" y="5105400"/>
            <a:ext cx="49183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After all iterations, different quantities give different optimized (X, Y) offsets.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They are very close to lines, and have a intersect point, which is taken as the best optimized (X, Y) offset.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5105400"/>
            <a:ext cx="4003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Then (X, Y) offsets are fixed, and the rotation of the detector is checked, from which a best rotation angle is calculated.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Date Placeholder 8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541AF8F7-1B2C-4377-A738-1EA9E707398D}" type="datetime1">
              <a:rPr lang="en-US" sz="1600" smtClean="0"/>
              <a:t>4/21/2014</a:t>
            </a:fld>
            <a:endParaRPr lang="en-US" sz="1600"/>
          </a:p>
        </p:txBody>
      </p:sp>
      <p:sp>
        <p:nvSpPr>
          <p:cNvPr id="12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smtClean="0"/>
              <a:pPr/>
              <a:t>3</a:t>
            </a:fld>
            <a:endParaRPr 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2895600" y="2057400"/>
            <a:ext cx="156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Line from residual sigma vs. X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38400" y="19812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352800" y="3352800"/>
            <a:ext cx="76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162300" y="2919233"/>
                <a:ext cx="1562100" cy="281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Line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𝝌</m:t>
                        </m:r>
                      </m:e>
                      <m:sup>
                        <m:r>
                          <a:rPr lang="en-US" sz="1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200" b="1" dirty="0" smtClean="0">
                    <a:solidFill>
                      <a:srgbClr val="FF0000"/>
                    </a:solidFill>
                  </a:rPr>
                  <a:t> vs. Y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300" y="2919233"/>
                <a:ext cx="1562100" cy="281167"/>
              </a:xfrm>
              <a:prstGeom prst="rect">
                <a:avLst/>
              </a:prstGeom>
              <a:blipFill rotWithShape="1">
                <a:blip r:embed="rId4"/>
                <a:stretch>
                  <a:fillRect l="-39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66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FNAL_Beam_Test\Tracking_20140328_CMSZZ_posScan\Improved_alignment\sector4_middle\residual_inclusive_X_-1744.94_Y_45.12_angle_-76ura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7"/>
          <a:stretch/>
        </p:blipFill>
        <p:spPr bwMode="auto">
          <a:xfrm>
            <a:off x="4419601" y="1143000"/>
            <a:ext cx="47244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FNAL_Beam_Test\Tracking_20140328_CMSZZ_posScan\Improved_alignment\sector4_middle\residual_exclusive_X_-1744.94_Y_45.12_angle_-76ura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7"/>
          <a:stretch/>
        </p:blipFill>
        <p:spPr bwMode="auto">
          <a:xfrm>
            <a:off x="-1" y="1143000"/>
            <a:ext cx="441960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0" y="1524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Residuals after aligned</a:t>
            </a:r>
            <a:endParaRPr lang="en-US" sz="30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600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Exclusive.</a:t>
            </a:r>
          </a:p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=297±3urad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1600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Inclusive.</a:t>
            </a:r>
          </a:p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=234±2urad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10200"/>
            <a:ext cx="853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CC"/>
                </a:solidFill>
              </a:rPr>
              <a:t>Above two residuals are for sector 4 in the middle position</a:t>
            </a:r>
            <a:endParaRPr lang="en-US" sz="2200" dirty="0">
              <a:solidFill>
                <a:srgbClr val="0000CC"/>
              </a:solidFill>
            </a:endParaRPr>
          </a:p>
        </p:txBody>
      </p:sp>
      <p:sp>
        <p:nvSpPr>
          <p:cNvPr id="12" name="Date Placeholder 8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541AF8F7-1B2C-4377-A738-1EA9E707398D}" type="datetime1">
              <a:rPr lang="en-US" sz="1600" smtClean="0"/>
              <a:t>4/21/2014</a:t>
            </a:fld>
            <a:endParaRPr lang="en-US" sz="160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smtClean="0"/>
              <a:pPr/>
              <a:t>4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141591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524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Resolution vs. position update</a:t>
            </a:r>
            <a:endParaRPr lang="en-US" sz="30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E:\FNAL_Beam_Test\Tracking_20140328_CMSZZ_posScan\Improved_alignment\resolution_vs_sectors_upper_posi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2" r="8777"/>
          <a:stretch/>
        </p:blipFill>
        <p:spPr bwMode="auto">
          <a:xfrm>
            <a:off x="4457700" y="1032164"/>
            <a:ext cx="4686300" cy="325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FNAL_Beam_Test\Tracking_20140328_CMSZZ_posScan\Improved_alignment\resolution_vs_sectors_middle_positio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6" r="6195"/>
          <a:stretch/>
        </p:blipFill>
        <p:spPr bwMode="auto">
          <a:xfrm>
            <a:off x="0" y="921327"/>
            <a:ext cx="4457700" cy="334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685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</a:rPr>
              <a:t>Positions in the middle sectors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685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CC"/>
                </a:solidFill>
              </a:rPr>
              <a:t>Positions in the upper sectors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9" name="Picture 2" descr="E:\FNAL_Beam_Test\Tracking_20140328_CMSZZ_posScan\resolution_upperPosition_vs_sector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1" r="7158"/>
          <a:stretch/>
        </p:blipFill>
        <p:spPr bwMode="auto">
          <a:xfrm>
            <a:off x="4495800" y="4343400"/>
            <a:ext cx="463088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E:\FNAL_Beam_Test\Tracking_20140328_CMSZZ_posScan\resolution_vs_sectors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1" r="9300"/>
          <a:stretch/>
        </p:blipFill>
        <p:spPr bwMode="auto">
          <a:xfrm>
            <a:off x="1" y="4343400"/>
            <a:ext cx="434339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4267201"/>
            <a:ext cx="9144000" cy="24383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38400" y="4343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Previous results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2300" y="3276600"/>
            <a:ext cx="194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Sector 7 not finished yet</a:t>
            </a:r>
            <a:endParaRPr lang="en-US" dirty="0"/>
          </a:p>
        </p:txBody>
      </p:sp>
      <p:sp>
        <p:nvSpPr>
          <p:cNvPr id="16" name="Date Placeholder 8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541AF8F7-1B2C-4377-A738-1EA9E707398D}" type="datetime1">
              <a:rPr lang="en-US" sz="1600" smtClean="0"/>
              <a:t>4/21/2014</a:t>
            </a:fld>
            <a:endParaRPr lang="en-US" sz="1600"/>
          </a:p>
        </p:txBody>
      </p:sp>
      <p:sp>
        <p:nvSpPr>
          <p:cNvPr id="17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smtClean="0"/>
              <a:pPr/>
              <a:t>5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0552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FNAL_Beam_Test\Tracking_20140321_CMSZZ_HVscan\StripFractionStudy\fraction_Ratio_CMSZZ_v1_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76"/>
          <a:stretch/>
        </p:blipFill>
        <p:spPr bwMode="auto">
          <a:xfrm>
            <a:off x="1" y="914400"/>
            <a:ext cx="4457699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1524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Resolution vs. HV with cluster size cut</a:t>
            </a:r>
            <a:endParaRPr lang="en-US" sz="30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990600"/>
            <a:ext cx="4724400" cy="396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914400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FF0000"/>
                </a:solidFill>
              </a:rPr>
              <a:t>Fraction of events with different cluster sizes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41264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Resolution vs. HV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399401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CC"/>
                </a:solidFill>
              </a:rPr>
              <a:t>Errors smaller than markers</a:t>
            </a:r>
            <a:endParaRPr lang="en-US" sz="1200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5029200"/>
            <a:ext cx="9143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00CC"/>
                </a:solidFill>
              </a:rPr>
              <a:t>For the zigzag detector, most of events have cluster size 1,2 strips. At higher voltages, 3-strips events become more.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00CC"/>
                </a:solidFill>
              </a:rPr>
              <a:t>Resolution from </a:t>
            </a:r>
            <a:r>
              <a:rPr lang="en-US" sz="2200" b="1" dirty="0" smtClean="0">
                <a:solidFill>
                  <a:srgbClr val="0000CC"/>
                </a:solidFill>
              </a:rPr>
              <a:t>only 2-strip events </a:t>
            </a:r>
            <a:r>
              <a:rPr lang="en-US" sz="2200" dirty="0" smtClean="0">
                <a:solidFill>
                  <a:srgbClr val="0000CC"/>
                </a:solidFill>
              </a:rPr>
              <a:t>is much better: </a:t>
            </a:r>
            <a:r>
              <a:rPr lang="en-US" sz="2200" b="1" dirty="0" smtClean="0">
                <a:solidFill>
                  <a:srgbClr val="0000CC"/>
                </a:solidFill>
              </a:rPr>
              <a:t>~180</a:t>
            </a:r>
            <a:r>
              <a:rPr lang="el-GR" sz="2200" b="1" dirty="0" smtClean="0">
                <a:solidFill>
                  <a:srgbClr val="0000CC"/>
                </a:solidFill>
              </a:rPr>
              <a:t>μ</a:t>
            </a:r>
            <a:r>
              <a:rPr lang="en-US" sz="2200" b="1" dirty="0" smtClean="0">
                <a:solidFill>
                  <a:srgbClr val="0000CC"/>
                </a:solidFill>
              </a:rPr>
              <a:t>rad</a:t>
            </a:r>
            <a:endParaRPr lang="en-US" sz="2200" b="1" dirty="0">
              <a:solidFill>
                <a:srgbClr val="0000CC"/>
              </a:solidFill>
            </a:endParaRPr>
          </a:p>
        </p:txBody>
      </p:sp>
      <p:sp>
        <p:nvSpPr>
          <p:cNvPr id="14" name="Date Placeholder 8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fld id="{541AF8F7-1B2C-4377-A738-1EA9E707398D}" type="datetime1">
              <a:rPr lang="en-US" sz="1600" smtClean="0"/>
              <a:t>4/21/2014</a:t>
            </a:fld>
            <a:endParaRPr lang="en-US" sz="1600"/>
          </a:p>
        </p:txBody>
      </p:sp>
      <p:sp>
        <p:nvSpPr>
          <p:cNvPr id="15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smtClean="0"/>
              <a:pPr/>
              <a:t>6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805393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320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FNAL beam test results update -Zigzag GEM resolution update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25</cp:revision>
  <dcterms:created xsi:type="dcterms:W3CDTF">2006-08-16T00:00:00Z</dcterms:created>
  <dcterms:modified xsi:type="dcterms:W3CDTF">2014-04-21T14:20:42Z</dcterms:modified>
</cp:coreProperties>
</file>